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sldIdLst>
    <p:sldId id="256" r:id="rId2"/>
    <p:sldId id="283" r:id="rId3"/>
    <p:sldId id="313" r:id="rId4"/>
    <p:sldId id="314" r:id="rId5"/>
    <p:sldId id="312" r:id="rId6"/>
    <p:sldId id="315" r:id="rId7"/>
    <p:sldId id="316" r:id="rId8"/>
    <p:sldId id="317" r:id="rId9"/>
    <p:sldId id="318" r:id="rId10"/>
    <p:sldId id="296" r:id="rId11"/>
    <p:sldId id="278" r:id="rId12"/>
    <p:sldId id="284" r:id="rId13"/>
    <p:sldId id="257" r:id="rId14"/>
    <p:sldId id="285" r:id="rId15"/>
    <p:sldId id="258" r:id="rId16"/>
    <p:sldId id="286" r:id="rId17"/>
    <p:sldId id="259" r:id="rId18"/>
    <p:sldId id="297" r:id="rId19"/>
    <p:sldId id="280" r:id="rId20"/>
    <p:sldId id="289" r:id="rId21"/>
    <p:sldId id="260" r:id="rId22"/>
    <p:sldId id="291" r:id="rId23"/>
    <p:sldId id="261" r:id="rId24"/>
    <p:sldId id="306" r:id="rId25"/>
    <p:sldId id="279" r:id="rId26"/>
    <p:sldId id="288" r:id="rId27"/>
    <p:sldId id="262" r:id="rId28"/>
    <p:sldId id="287" r:id="rId29"/>
    <p:sldId id="263" r:id="rId30"/>
    <p:sldId id="290" r:id="rId31"/>
    <p:sldId id="264" r:id="rId32"/>
    <p:sldId id="292" r:id="rId33"/>
    <p:sldId id="265" r:id="rId34"/>
    <p:sldId id="293" r:id="rId35"/>
    <p:sldId id="266" r:id="rId36"/>
    <p:sldId id="307" r:id="rId37"/>
    <p:sldId id="267" r:id="rId38"/>
    <p:sldId id="303" r:id="rId39"/>
    <p:sldId id="268" r:id="rId40"/>
    <p:sldId id="309" r:id="rId41"/>
    <p:sldId id="269" r:id="rId42"/>
    <p:sldId id="294" r:id="rId43"/>
    <p:sldId id="282" r:id="rId44"/>
    <p:sldId id="310" r:id="rId45"/>
    <p:sldId id="270" r:id="rId46"/>
    <p:sldId id="308" r:id="rId47"/>
    <p:sldId id="271" r:id="rId48"/>
    <p:sldId id="300" r:id="rId49"/>
    <p:sldId id="272" r:id="rId50"/>
    <p:sldId id="301" r:id="rId51"/>
    <p:sldId id="281" r:id="rId52"/>
    <p:sldId id="305" r:id="rId53"/>
    <p:sldId id="273" r:id="rId54"/>
    <p:sldId id="304" r:id="rId55"/>
    <p:sldId id="274" r:id="rId56"/>
    <p:sldId id="299" r:id="rId57"/>
    <p:sldId id="275" r:id="rId58"/>
    <p:sldId id="298" r:id="rId59"/>
    <p:sldId id="276" r:id="rId60"/>
    <p:sldId id="295" r:id="rId61"/>
    <p:sldId id="277" r:id="rId62"/>
    <p:sldId id="311" r:id="rId6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74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E7FBE3-C148-4613-8EEB-99A241DD9695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235710-A0FB-44B7-8CEF-D4FF26861B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35710-A0FB-44B7-8CEF-D4FF26861B5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A0CB5-7816-49C8-85EE-F5B55B6145A2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A533-FB66-45B2-AB9B-13DD7EB9A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A0CB5-7816-49C8-85EE-F5B55B6145A2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A533-FB66-45B2-AB9B-13DD7EB9A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A0CB5-7816-49C8-85EE-F5B55B6145A2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A533-FB66-45B2-AB9B-13DD7EB9A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A0CB5-7816-49C8-85EE-F5B55B6145A2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A533-FB66-45B2-AB9B-13DD7EB9A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A0CB5-7816-49C8-85EE-F5B55B6145A2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A533-FB66-45B2-AB9B-13DD7EB9A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A0CB5-7816-49C8-85EE-F5B55B6145A2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A533-FB66-45B2-AB9B-13DD7EB9A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A0CB5-7816-49C8-85EE-F5B55B6145A2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A533-FB66-45B2-AB9B-13DD7EB9A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A0CB5-7816-49C8-85EE-F5B55B6145A2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A533-FB66-45B2-AB9B-13DD7EB9A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A0CB5-7816-49C8-85EE-F5B55B6145A2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A533-FB66-45B2-AB9B-13DD7EB9A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A0CB5-7816-49C8-85EE-F5B55B6145A2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A533-FB66-45B2-AB9B-13DD7EB9A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A0CB5-7816-49C8-85EE-F5B55B6145A2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A533-FB66-45B2-AB9B-13DD7EB9A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A0CB5-7816-49C8-85EE-F5B55B6145A2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8A533-FB66-45B2-AB9B-13DD7EB9A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jpe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Mon </a:t>
            </a:r>
            <a:r>
              <a:rPr lang="en-US" dirty="0" err="1" smtClean="0"/>
              <a:t>enfance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L’imparfait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2" descr="child dog 14 Kids and D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764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fr-FR" dirty="0" smtClean="0"/>
              <a:t>Mon chien et moi, nous </a:t>
            </a:r>
            <a:r>
              <a:rPr lang="fr-FR" dirty="0" smtClean="0">
                <a:solidFill>
                  <a:srgbClr val="FF0000"/>
                </a:solidFill>
              </a:rPr>
              <a:t>mangions</a:t>
            </a:r>
            <a:r>
              <a:rPr lang="fr-FR" dirty="0" smtClean="0"/>
              <a:t> de la glace en été quand il </a:t>
            </a:r>
            <a:r>
              <a:rPr lang="fr-FR" dirty="0" smtClean="0">
                <a:solidFill>
                  <a:srgbClr val="FF0000"/>
                </a:solidFill>
              </a:rPr>
              <a:t>faisait</a:t>
            </a:r>
            <a:r>
              <a:rPr lang="fr-FR" dirty="0" smtClean="0"/>
              <a:t> chaud. </a:t>
            </a:r>
            <a:endParaRPr lang="en-US" dirty="0"/>
          </a:p>
        </p:txBody>
      </p:sp>
      <p:pic>
        <p:nvPicPr>
          <p:cNvPr id="35842" name="Picture 2" descr="child dog 14 Kids and D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764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4" name="Picture 2" descr="http://1.bp.blogspot.com/-2RtUILbxLxM/TgPl6-sEKBI/AAAAAAAADGY/BaAXwybgWXg/s600/le-ballon-roug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00200"/>
            <a:ext cx="6091529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J’</a:t>
            </a:r>
            <a:r>
              <a:rPr lang="fr-FR" dirty="0" smtClean="0">
                <a:solidFill>
                  <a:srgbClr val="FF0000"/>
                </a:solidFill>
              </a:rPr>
              <a:t>aimais</a:t>
            </a:r>
            <a:r>
              <a:rPr lang="fr-FR" dirty="0" smtClean="0"/>
              <a:t> les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. </a:t>
            </a:r>
            <a:endParaRPr lang="en-US" dirty="0"/>
          </a:p>
        </p:txBody>
      </p:sp>
      <p:pic>
        <p:nvPicPr>
          <p:cNvPr id="10242" name="Picture 2" descr="http://1.bp.blogspot.com/-2RtUILbxLxM/TgPl6-sEKBI/AAAAAAAADGY/BaAXwybgWXg/s600/le-ballon-roug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00200"/>
            <a:ext cx="6091529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4" name="Picture 2" descr="http://upload.wikimedia.org/wikipedia/commons/thumb/4/48/Basketball.jpeg/220px-Basketbal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14600"/>
            <a:ext cx="2095500" cy="2095501"/>
          </a:xfrm>
          <a:prstGeom prst="rect">
            <a:avLst/>
          </a:prstGeom>
          <a:noFill/>
        </p:spPr>
      </p:pic>
      <p:pic>
        <p:nvPicPr>
          <p:cNvPr id="5" name="Picture 4" descr="http://images.lineaire.com/2009/BASOCC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752600"/>
            <a:ext cx="1866900" cy="1866900"/>
          </a:xfrm>
          <a:prstGeom prst="rect">
            <a:avLst/>
          </a:prstGeom>
          <a:noFill/>
        </p:spPr>
      </p:pic>
      <p:pic>
        <p:nvPicPr>
          <p:cNvPr id="6" name="Picture 6" descr="http://www.sports-inter.com/data/image_library/produit/big/SEF7000DY_5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752600"/>
            <a:ext cx="2057400" cy="2057400"/>
          </a:xfrm>
          <a:prstGeom prst="rect">
            <a:avLst/>
          </a:prstGeom>
          <a:noFill/>
        </p:spPr>
      </p:pic>
      <p:pic>
        <p:nvPicPr>
          <p:cNvPr id="7" name="Picture 8" descr="http://www.rugbyforlife.com/WebRoot/ce_fr/Shops/175649/4727/2BD2/A035/4897/D82F/3EC1/CD18/1EB0/ballon-rugby-CA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4191000"/>
            <a:ext cx="1981200" cy="2074277"/>
          </a:xfrm>
          <a:prstGeom prst="rect">
            <a:avLst/>
          </a:prstGeom>
          <a:noFill/>
        </p:spPr>
      </p:pic>
      <p:pic>
        <p:nvPicPr>
          <p:cNvPr id="8" name="Picture 10" descr="http://www.objet-pub.net/ballon-de-plage-publicitaire-i26350-s2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0" y="4419600"/>
            <a:ext cx="1924050" cy="1924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Je </a:t>
            </a:r>
            <a:r>
              <a:rPr lang="fr-FR" dirty="0" smtClean="0">
                <a:solidFill>
                  <a:srgbClr val="FF0000"/>
                </a:solidFill>
              </a:rPr>
              <a:t>jouais</a:t>
            </a:r>
            <a:r>
              <a:rPr lang="fr-FR" dirty="0" smtClean="0"/>
              <a:t> souvent avec des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 de foot, des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 de basket, des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 de rugby et des </a:t>
            </a:r>
            <a:r>
              <a:rPr lang="fr-FR" dirty="0" smtClean="0">
                <a:solidFill>
                  <a:srgbClr val="0070C0"/>
                </a:solidFill>
              </a:rPr>
              <a:t>ballons</a:t>
            </a:r>
            <a:r>
              <a:rPr lang="fr-FR" dirty="0" smtClean="0"/>
              <a:t> de plage. </a:t>
            </a:r>
            <a:endParaRPr lang="en-US" dirty="0"/>
          </a:p>
        </p:txBody>
      </p:sp>
      <p:pic>
        <p:nvPicPr>
          <p:cNvPr id="15362" name="Picture 2" descr="http://upload.wikimedia.org/wikipedia/commons/thumb/4/48/Basketball.jpeg/220px-Basketbal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514600"/>
            <a:ext cx="2095500" cy="2095501"/>
          </a:xfrm>
          <a:prstGeom prst="rect">
            <a:avLst/>
          </a:prstGeom>
          <a:noFill/>
        </p:spPr>
      </p:pic>
      <p:pic>
        <p:nvPicPr>
          <p:cNvPr id="15364" name="Picture 4" descr="http://images.lineaire.com/2009/BASOCC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752600"/>
            <a:ext cx="1866900" cy="1866900"/>
          </a:xfrm>
          <a:prstGeom prst="rect">
            <a:avLst/>
          </a:prstGeom>
          <a:noFill/>
        </p:spPr>
      </p:pic>
      <p:pic>
        <p:nvPicPr>
          <p:cNvPr id="15366" name="Picture 6" descr="http://www.sports-inter.com/data/image_library/produit/big/SEF7000DY_5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1752600"/>
            <a:ext cx="2057400" cy="2057400"/>
          </a:xfrm>
          <a:prstGeom prst="rect">
            <a:avLst/>
          </a:prstGeom>
          <a:noFill/>
        </p:spPr>
      </p:pic>
      <p:pic>
        <p:nvPicPr>
          <p:cNvPr id="15368" name="Picture 8" descr="http://www.rugbyforlife.com/WebRoot/ce_fr/Shops/175649/4727/2BD2/A035/4897/D82F/3EC1/CD18/1EB0/ballon-rugby-CA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4191000"/>
            <a:ext cx="1981200" cy="2074277"/>
          </a:xfrm>
          <a:prstGeom prst="rect">
            <a:avLst/>
          </a:prstGeom>
          <a:noFill/>
        </p:spPr>
      </p:pic>
      <p:pic>
        <p:nvPicPr>
          <p:cNvPr id="15370" name="Picture 10" descr="http://www.objet-pub.net/ballon-de-plage-publicitaire-i26350-s2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4600" y="4419600"/>
            <a:ext cx="1924050" cy="1924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2" descr="http://bretcontreras.files.wordpress.com/2010/01/lacrosse-b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600" y="2514600"/>
            <a:ext cx="2819400" cy="2819400"/>
          </a:xfrm>
          <a:prstGeom prst="rect">
            <a:avLst/>
          </a:prstGeom>
          <a:noFill/>
        </p:spPr>
      </p:pic>
      <p:pic>
        <p:nvPicPr>
          <p:cNvPr id="4" name="Picture 4" descr="http://www.mathcurve.com/courbes3d/couture/balletennispovra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495800"/>
            <a:ext cx="2743200" cy="2057400"/>
          </a:xfrm>
          <a:prstGeom prst="rect">
            <a:avLst/>
          </a:prstGeom>
          <a:noFill/>
        </p:spPr>
      </p:pic>
      <p:pic>
        <p:nvPicPr>
          <p:cNvPr id="5" name="Picture 6" descr="http://images.lineaire.com/2009/090302A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4572000"/>
            <a:ext cx="2286000" cy="2286000"/>
          </a:xfrm>
          <a:prstGeom prst="rect">
            <a:avLst/>
          </a:prstGeom>
          <a:noFill/>
        </p:spPr>
      </p:pic>
      <p:pic>
        <p:nvPicPr>
          <p:cNvPr id="6" name="Picture 8" descr="http://1.bp.blogspot.com/_MH6O6gr_WCY/S73Yj9gqdAI/AAAAAAAABUg/Ci09PIn1Jp0/s1600/golfba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2667000"/>
            <a:ext cx="2133600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Je </a:t>
            </a:r>
            <a:r>
              <a:rPr lang="fr-FR" dirty="0" smtClean="0">
                <a:solidFill>
                  <a:srgbClr val="FF0000"/>
                </a:solidFill>
              </a:rPr>
              <a:t>jouais</a:t>
            </a:r>
            <a:r>
              <a:rPr lang="fr-FR" dirty="0" smtClean="0"/>
              <a:t> souvent avec des </a:t>
            </a:r>
            <a:r>
              <a:rPr lang="fr-FR" dirty="0" smtClean="0">
                <a:solidFill>
                  <a:srgbClr val="0070C0"/>
                </a:solidFill>
              </a:rPr>
              <a:t>balles</a:t>
            </a:r>
            <a:r>
              <a:rPr lang="fr-FR" dirty="0" smtClean="0"/>
              <a:t> de baseball, des </a:t>
            </a:r>
            <a:r>
              <a:rPr lang="fr-FR" dirty="0" smtClean="0">
                <a:solidFill>
                  <a:srgbClr val="0070C0"/>
                </a:solidFill>
              </a:rPr>
              <a:t>balles</a:t>
            </a:r>
            <a:r>
              <a:rPr lang="fr-FR" dirty="0" smtClean="0"/>
              <a:t> de golf, des </a:t>
            </a:r>
            <a:r>
              <a:rPr lang="fr-FR" dirty="0" smtClean="0">
                <a:solidFill>
                  <a:srgbClr val="0070C0"/>
                </a:solidFill>
              </a:rPr>
              <a:t>balles</a:t>
            </a:r>
            <a:r>
              <a:rPr lang="fr-FR" dirty="0" smtClean="0"/>
              <a:t> de tennis et des </a:t>
            </a:r>
            <a:r>
              <a:rPr lang="fr-FR" dirty="0" smtClean="0">
                <a:solidFill>
                  <a:srgbClr val="0070C0"/>
                </a:solidFill>
              </a:rPr>
              <a:t>balles</a:t>
            </a:r>
            <a:r>
              <a:rPr lang="fr-FR" dirty="0" smtClean="0"/>
              <a:t> de lacrosse aussi. </a:t>
            </a:r>
            <a:endParaRPr lang="en-US" dirty="0"/>
          </a:p>
        </p:txBody>
      </p:sp>
      <p:pic>
        <p:nvPicPr>
          <p:cNvPr id="16386" name="Picture 2" descr="http://bretcontreras.files.wordpress.com/2010/01/lacrosse-b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600" y="2514600"/>
            <a:ext cx="2819400" cy="2819400"/>
          </a:xfrm>
          <a:prstGeom prst="rect">
            <a:avLst/>
          </a:prstGeom>
          <a:noFill/>
        </p:spPr>
      </p:pic>
      <p:pic>
        <p:nvPicPr>
          <p:cNvPr id="16388" name="Picture 4" descr="http://www.mathcurve.com/courbes3d/couture/balletennispovra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495800"/>
            <a:ext cx="2743200" cy="2057400"/>
          </a:xfrm>
          <a:prstGeom prst="rect">
            <a:avLst/>
          </a:prstGeom>
          <a:noFill/>
        </p:spPr>
      </p:pic>
      <p:pic>
        <p:nvPicPr>
          <p:cNvPr id="16390" name="Picture 6" descr="http://images.lineaire.com/2009/090302A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4572000"/>
            <a:ext cx="2286000" cy="2286000"/>
          </a:xfrm>
          <a:prstGeom prst="rect">
            <a:avLst/>
          </a:prstGeom>
          <a:noFill/>
        </p:spPr>
      </p:pic>
      <p:pic>
        <p:nvPicPr>
          <p:cNvPr id="16392" name="Picture 8" descr="http://1.bp.blogspot.com/_MH6O6gr_WCY/S73Yj9gqdAI/AAAAAAAABUg/Ci09PIn1Jp0/s1600/golfba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2667000"/>
            <a:ext cx="2133600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2" descr="http://www.yupedia.com/wp-content/uploads/2011/08/dog-breed%E2%80%99s-suitability-with-childr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76400"/>
            <a:ext cx="6248400" cy="39120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Mon copain </a:t>
            </a:r>
            <a:r>
              <a:rPr lang="fr-FR" dirty="0" smtClean="0">
                <a:solidFill>
                  <a:srgbClr val="FF0000"/>
                </a:solidFill>
              </a:rPr>
              <a:t>lisait</a:t>
            </a:r>
            <a:r>
              <a:rPr lang="fr-FR" dirty="0" smtClean="0"/>
              <a:t> avec son chien. </a:t>
            </a:r>
            <a:endParaRPr lang="en-US" dirty="0"/>
          </a:p>
        </p:txBody>
      </p:sp>
      <p:pic>
        <p:nvPicPr>
          <p:cNvPr id="37890" name="Picture 2" descr="http://www.yupedia.com/wp-content/uploads/2011/08/dog-breed%E2%80%99s-suitability-with-childr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76400"/>
            <a:ext cx="6248400" cy="39120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Imparfait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b="1" dirty="0" err="1" smtClean="0"/>
              <a:t>D</a:t>
            </a:r>
            <a:r>
              <a:rPr lang="fr-FR" dirty="0" err="1" smtClean="0"/>
              <a:t>-escription</a:t>
            </a:r>
            <a:endParaRPr lang="fr-FR" dirty="0" smtClean="0"/>
          </a:p>
          <a:p>
            <a:pPr eaLnBrk="1" hangingPunct="1"/>
            <a:r>
              <a:rPr lang="fr-FR" b="1" dirty="0" smtClean="0"/>
              <a:t>U</a:t>
            </a:r>
            <a:r>
              <a:rPr lang="fr-FR" dirty="0" smtClean="0"/>
              <a:t>-</a:t>
            </a:r>
            <a:r>
              <a:rPr lang="fr-FR" dirty="0" err="1" smtClean="0"/>
              <a:t>sed</a:t>
            </a:r>
            <a:r>
              <a:rPr lang="fr-FR" dirty="0" smtClean="0"/>
              <a:t> to/ </a:t>
            </a:r>
            <a:r>
              <a:rPr lang="fr-FR" dirty="0" err="1" smtClean="0"/>
              <a:t>habitual</a:t>
            </a:r>
            <a:r>
              <a:rPr lang="fr-FR" dirty="0" smtClean="0"/>
              <a:t> action in the </a:t>
            </a:r>
            <a:r>
              <a:rPr lang="fr-FR" dirty="0" err="1" smtClean="0"/>
              <a:t>past</a:t>
            </a:r>
            <a:endParaRPr lang="fr-FR" dirty="0" smtClean="0"/>
          </a:p>
          <a:p>
            <a:pPr eaLnBrk="1" hangingPunct="1"/>
            <a:r>
              <a:rPr lang="fr-FR" b="1" dirty="0" smtClean="0"/>
              <a:t>W</a:t>
            </a:r>
            <a:r>
              <a:rPr lang="fr-FR" dirty="0" smtClean="0"/>
              <a:t>-as-</a:t>
            </a:r>
            <a:r>
              <a:rPr lang="fr-FR" dirty="0" err="1" smtClean="0"/>
              <a:t>ing</a:t>
            </a:r>
            <a:r>
              <a:rPr lang="fr-FR" dirty="0" smtClean="0"/>
              <a:t> or </a:t>
            </a:r>
            <a:r>
              <a:rPr lang="fr-FR" dirty="0" err="1" smtClean="0"/>
              <a:t>Were</a:t>
            </a:r>
            <a:r>
              <a:rPr lang="fr-FR" dirty="0" smtClean="0"/>
              <a:t>-</a:t>
            </a:r>
            <a:r>
              <a:rPr lang="fr-FR" dirty="0" err="1" smtClean="0"/>
              <a:t>ing</a:t>
            </a:r>
            <a:r>
              <a:rPr lang="fr-FR" dirty="0" smtClean="0"/>
              <a:t> (I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studying</a:t>
            </a:r>
            <a:r>
              <a:rPr lang="fr-FR" dirty="0" smtClean="0"/>
              <a:t>)</a:t>
            </a:r>
          </a:p>
          <a:p>
            <a:pPr eaLnBrk="1" hangingPunct="1"/>
            <a:r>
              <a:rPr lang="fr-FR" b="1" dirty="0" smtClean="0"/>
              <a:t>I</a:t>
            </a:r>
            <a:r>
              <a:rPr lang="fr-FR" dirty="0" smtClean="0"/>
              <a:t>-</a:t>
            </a:r>
            <a:r>
              <a:rPr lang="fr-FR" dirty="0" err="1" smtClean="0"/>
              <a:t>nternal</a:t>
            </a:r>
            <a:r>
              <a:rPr lang="fr-FR" dirty="0" smtClean="0"/>
              <a:t> </a:t>
            </a:r>
            <a:r>
              <a:rPr lang="fr-FR" dirty="0" err="1" smtClean="0"/>
              <a:t>processes</a:t>
            </a:r>
            <a:r>
              <a:rPr lang="fr-FR" dirty="0" smtClean="0"/>
              <a:t> or </a:t>
            </a:r>
            <a:r>
              <a:rPr lang="fr-FR" dirty="0" err="1" smtClean="0"/>
              <a:t>emotions</a:t>
            </a:r>
            <a:endParaRPr lang="fr-FR" dirty="0" smtClean="0"/>
          </a:p>
          <a:p>
            <a:pPr eaLnBrk="1" hangingPunct="1"/>
            <a:r>
              <a:rPr lang="fr-FR" b="1" dirty="0" err="1" smtClean="0"/>
              <a:t>T</a:t>
            </a:r>
            <a:r>
              <a:rPr lang="fr-FR" dirty="0" err="1" smtClean="0"/>
              <a:t>-ime</a:t>
            </a:r>
            <a:endParaRPr lang="fr-FR" smtClean="0"/>
          </a:p>
          <a:p>
            <a:pPr eaLnBrk="1" hangingPunct="1"/>
            <a:endParaRPr lang="fr-FR" smtClean="0"/>
          </a:p>
          <a:p>
            <a:pPr eaLnBrk="1" hangingPunct="1">
              <a:buFont typeface="Wingdings 2" pitchFamily="-106" charset="2"/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2" descr="http://www.favecrafts.com/master_images/Sewing/Birdie-Baby-Blank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43200"/>
            <a:ext cx="3056860" cy="3505200"/>
          </a:xfrm>
          <a:prstGeom prst="rect">
            <a:avLst/>
          </a:prstGeom>
          <a:noFill/>
        </p:spPr>
      </p:pic>
      <p:pic>
        <p:nvPicPr>
          <p:cNvPr id="4" name="Picture 4" descr="http://www.blanketmybaby.com/images/images/DSC_089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057400"/>
            <a:ext cx="5562600" cy="38503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Je </a:t>
            </a:r>
            <a:r>
              <a:rPr lang="fr-FR" dirty="0" smtClean="0">
                <a:solidFill>
                  <a:srgbClr val="FF0000"/>
                </a:solidFill>
              </a:rPr>
              <a:t>dormais</a:t>
            </a:r>
            <a:r>
              <a:rPr lang="fr-FR" dirty="0" smtClean="0"/>
              <a:t> avec ma </a:t>
            </a:r>
            <a:r>
              <a:rPr lang="fr-FR" dirty="0" smtClean="0">
                <a:solidFill>
                  <a:srgbClr val="0070C0"/>
                </a:solidFill>
              </a:rPr>
              <a:t>couverture</a:t>
            </a:r>
            <a:r>
              <a:rPr lang="fr-FR" dirty="0" smtClean="0"/>
              <a:t> préféré.  Ma </a:t>
            </a:r>
            <a:r>
              <a:rPr lang="fr-FR" dirty="0" smtClean="0">
                <a:solidFill>
                  <a:srgbClr val="0070C0"/>
                </a:solidFill>
              </a:rPr>
              <a:t>couverture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FF0000"/>
                </a:solidFill>
              </a:rPr>
              <a:t>était</a:t>
            </a:r>
            <a:r>
              <a:rPr lang="fr-FR" dirty="0" smtClean="0"/>
              <a:t> bleue et il y </a:t>
            </a:r>
            <a:r>
              <a:rPr lang="fr-FR" dirty="0" smtClean="0">
                <a:solidFill>
                  <a:srgbClr val="FF0000"/>
                </a:solidFill>
              </a:rPr>
              <a:t>avait</a:t>
            </a:r>
            <a:r>
              <a:rPr lang="fr-FR" dirty="0" smtClean="0"/>
              <a:t> un petit oiseau.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7410" name="Picture 2" descr="http://www.favecrafts.com/master_images/Sewing/Birdie-Baby-Blank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43200"/>
            <a:ext cx="3056860" cy="3505200"/>
          </a:xfrm>
          <a:prstGeom prst="rect">
            <a:avLst/>
          </a:prstGeom>
          <a:noFill/>
        </p:spPr>
      </p:pic>
      <p:pic>
        <p:nvPicPr>
          <p:cNvPr id="17412" name="Picture 4" descr="http://www.blanketmybaby.com/images/images/DSC_089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057400"/>
            <a:ext cx="5562600" cy="38503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2" descr="http://www.curiosphere.tv/images/DOSSI/DOSSI12485/jeux_cubes_170-1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3119810" cy="3505200"/>
          </a:xfrm>
          <a:prstGeom prst="rect">
            <a:avLst/>
          </a:prstGeom>
          <a:noFill/>
        </p:spPr>
      </p:pic>
      <p:pic>
        <p:nvPicPr>
          <p:cNvPr id="4" name="Picture 4" descr="http://www.famili.fr/data/photo/mw675_c18/enfant_jeux_cub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76400"/>
            <a:ext cx="41148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Mes amis et moi </a:t>
            </a:r>
            <a:r>
              <a:rPr lang="fr-FR" dirty="0" smtClean="0">
                <a:solidFill>
                  <a:srgbClr val="FF0000"/>
                </a:solidFill>
              </a:rPr>
              <a:t>jouions</a:t>
            </a:r>
            <a:r>
              <a:rPr lang="fr-FR" dirty="0" smtClean="0"/>
              <a:t> avec des </a:t>
            </a:r>
            <a:r>
              <a:rPr lang="fr-FR" dirty="0" smtClean="0">
                <a:solidFill>
                  <a:srgbClr val="0070C0"/>
                </a:solidFill>
              </a:rPr>
              <a:t>cubes</a:t>
            </a:r>
            <a:r>
              <a:rPr lang="fr-FR" dirty="0" smtClean="0"/>
              <a:t>. </a:t>
            </a:r>
            <a:endParaRPr lang="en-US" dirty="0"/>
          </a:p>
        </p:txBody>
      </p:sp>
      <p:pic>
        <p:nvPicPr>
          <p:cNvPr id="18434" name="Picture 2" descr="http://www.curiosphere.tv/images/DOSSI/DOSSI12485/jeux_cubes_170-1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3119810" cy="3505200"/>
          </a:xfrm>
          <a:prstGeom prst="rect">
            <a:avLst/>
          </a:prstGeom>
          <a:noFill/>
        </p:spPr>
      </p:pic>
      <p:pic>
        <p:nvPicPr>
          <p:cNvPr id="18436" name="Picture 4" descr="http://www.famili.fr/data/photo/mw675_c18/enfant_jeux_cub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76400"/>
            <a:ext cx="41148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2" descr="http://www.k9korralobediencetrainingcenter.com/dog-training-blog/wp-content/uploads/2010/09/dog-child-positive-training-flori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5562600" cy="44500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Nous </a:t>
            </a:r>
            <a:r>
              <a:rPr lang="fr-FR" dirty="0" smtClean="0">
                <a:solidFill>
                  <a:srgbClr val="FF0000"/>
                </a:solidFill>
              </a:rPr>
              <a:t>dansions</a:t>
            </a:r>
            <a:r>
              <a:rPr lang="fr-FR" dirty="0" smtClean="0"/>
              <a:t> après l’école. </a:t>
            </a:r>
            <a:endParaRPr lang="en-US" dirty="0"/>
          </a:p>
        </p:txBody>
      </p:sp>
      <p:pic>
        <p:nvPicPr>
          <p:cNvPr id="36866" name="Picture 2" descr="http://www.k9korralobediencetrainingcenter.com/dog-training-blog/wp-content/uploads/2010/09/dog-child-positive-training-flori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5562600" cy="44500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2" descr="http://www.babble.com/CS/blogs/droolicious/2009/01/digijum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4572000" cy="4572000"/>
          </a:xfrm>
          <a:prstGeom prst="rect">
            <a:avLst/>
          </a:prstGeom>
          <a:noFill/>
        </p:spPr>
      </p:pic>
      <p:pic>
        <p:nvPicPr>
          <p:cNvPr id="4" name="Picture 4" descr="http://www.centrikidblog.com/storage/girl-jumping-rope.jpg?__SQUARESPACE_CACHEVERSION=12986526000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828800"/>
            <a:ext cx="2924175" cy="43810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Je </a:t>
            </a:r>
            <a:r>
              <a:rPr lang="fr-FR" dirty="0" smtClean="0">
                <a:solidFill>
                  <a:srgbClr val="FF0000"/>
                </a:solidFill>
              </a:rPr>
              <a:t>sautais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la corde </a:t>
            </a:r>
            <a:r>
              <a:rPr lang="fr-FR" dirty="0" smtClean="0"/>
              <a:t>en été quand il </a:t>
            </a:r>
            <a:r>
              <a:rPr lang="fr-FR" dirty="0" smtClean="0">
                <a:solidFill>
                  <a:srgbClr val="FF0000"/>
                </a:solidFill>
              </a:rPr>
              <a:t>faisait</a:t>
            </a:r>
            <a:r>
              <a:rPr lang="fr-FR" dirty="0" smtClean="0"/>
              <a:t> beau. </a:t>
            </a:r>
            <a:endParaRPr lang="en-US" dirty="0"/>
          </a:p>
        </p:txBody>
      </p:sp>
      <p:pic>
        <p:nvPicPr>
          <p:cNvPr id="19458" name="Picture 2" descr="http://www.babble.com/CS/blogs/droolicious/2009/01/digijum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4572000" cy="4572000"/>
          </a:xfrm>
          <a:prstGeom prst="rect">
            <a:avLst/>
          </a:prstGeom>
          <a:noFill/>
        </p:spPr>
      </p:pic>
      <p:pic>
        <p:nvPicPr>
          <p:cNvPr id="19460" name="Picture 4" descr="http://www.centrikidblog.com/storage/girl-jumping-rope.jpg?__SQUARESPACE_CACHEVERSION=12986526000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828800"/>
            <a:ext cx="2924175" cy="43810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7" name="Picture 2" descr="http://www.ec-centre-saverne.ac-strasbourg.fr/blog/images/dinosa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76400"/>
            <a:ext cx="5467350" cy="44620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Mon ami Pierre </a:t>
            </a:r>
            <a:r>
              <a:rPr lang="fr-FR" dirty="0" smtClean="0">
                <a:solidFill>
                  <a:srgbClr val="FF0000"/>
                </a:solidFill>
              </a:rPr>
              <a:t>aimait</a:t>
            </a:r>
            <a:r>
              <a:rPr lang="fr-FR" dirty="0" smtClean="0"/>
              <a:t> les </a:t>
            </a:r>
            <a:r>
              <a:rPr lang="fr-FR" dirty="0" smtClean="0">
                <a:solidFill>
                  <a:srgbClr val="0070C0"/>
                </a:solidFill>
              </a:rPr>
              <a:t>dinosaures</a:t>
            </a:r>
            <a:r>
              <a:rPr lang="fr-FR" dirty="0" smtClean="0"/>
              <a:t>.  Il </a:t>
            </a:r>
            <a:r>
              <a:rPr lang="fr-FR" dirty="0" smtClean="0">
                <a:solidFill>
                  <a:srgbClr val="FF0000"/>
                </a:solidFill>
              </a:rPr>
              <a:t>avait</a:t>
            </a:r>
            <a:r>
              <a:rPr lang="fr-FR" dirty="0" smtClean="0"/>
              <a:t> beaucoup de </a:t>
            </a:r>
            <a:r>
              <a:rPr lang="fr-FR" dirty="0" smtClean="0">
                <a:solidFill>
                  <a:srgbClr val="0070C0"/>
                </a:solidFill>
              </a:rPr>
              <a:t>jouets</a:t>
            </a:r>
            <a:r>
              <a:rPr lang="fr-FR" dirty="0" smtClean="0"/>
              <a:t> en forme d’un </a:t>
            </a:r>
            <a:r>
              <a:rPr lang="fr-FR" dirty="0" smtClean="0">
                <a:solidFill>
                  <a:srgbClr val="0070C0"/>
                </a:solidFill>
              </a:rPr>
              <a:t>dinosaure</a:t>
            </a:r>
            <a:r>
              <a:rPr lang="fr-FR" dirty="0" smtClean="0"/>
              <a:t>. </a:t>
            </a:r>
            <a:endParaRPr lang="en-US" dirty="0"/>
          </a:p>
        </p:txBody>
      </p:sp>
      <p:pic>
        <p:nvPicPr>
          <p:cNvPr id="20482" name="Picture 2" descr="http://www.ec-centre-saverne.ac-strasbourg.fr/blog/images/dinosa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76400"/>
            <a:ext cx="5467350" cy="44620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Forming the </a:t>
            </a:r>
            <a:r>
              <a:rPr lang="en-US" dirty="0" err="1" smtClean="0"/>
              <a:t>imparfait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Nous form present tense </a:t>
            </a:r>
          </a:p>
          <a:p>
            <a:pPr>
              <a:buNone/>
            </a:pPr>
            <a:r>
              <a:rPr lang="en-US" dirty="0" smtClean="0"/>
              <a:t>		Nous </a:t>
            </a:r>
            <a:r>
              <a:rPr lang="en-US" dirty="0" err="1" smtClean="0"/>
              <a:t>aimons</a:t>
            </a:r>
            <a:endParaRPr lang="en-US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2" descr="http://www.imagegossips.com/wp-content/uploads/2011/02/barb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3200400" cy="3456156"/>
          </a:xfrm>
          <a:prstGeom prst="rect">
            <a:avLst/>
          </a:prstGeom>
          <a:noFill/>
        </p:spPr>
      </p:pic>
      <p:pic>
        <p:nvPicPr>
          <p:cNvPr id="4" name="Picture 4" descr="http://wwwdelivery.superstock.com/WI/223/1785/PreviewComp/SuperStock_1785-414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209800"/>
            <a:ext cx="4476750" cy="2980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Ma copine Mathilde </a:t>
            </a:r>
            <a:r>
              <a:rPr lang="fr-FR" dirty="0" smtClean="0">
                <a:solidFill>
                  <a:srgbClr val="FF0000"/>
                </a:solidFill>
              </a:rPr>
              <a:t>adorait</a:t>
            </a:r>
            <a:r>
              <a:rPr lang="fr-FR" dirty="0" smtClean="0"/>
              <a:t> les </a:t>
            </a:r>
            <a:r>
              <a:rPr lang="fr-FR" dirty="0" smtClean="0">
                <a:solidFill>
                  <a:srgbClr val="0070C0"/>
                </a:solidFill>
              </a:rPr>
              <a:t>poupées</a:t>
            </a:r>
            <a:r>
              <a:rPr lang="fr-FR" dirty="0" smtClean="0"/>
              <a:t>.  Nous </a:t>
            </a:r>
            <a:r>
              <a:rPr lang="fr-FR" dirty="0" smtClean="0">
                <a:solidFill>
                  <a:srgbClr val="FF0000"/>
                </a:solidFill>
              </a:rPr>
              <a:t>jouions</a:t>
            </a:r>
            <a:r>
              <a:rPr lang="fr-FR" dirty="0" smtClean="0"/>
              <a:t> avec ses </a:t>
            </a:r>
            <a:r>
              <a:rPr lang="fr-FR" dirty="0" smtClean="0">
                <a:solidFill>
                  <a:srgbClr val="0070C0"/>
                </a:solidFill>
              </a:rPr>
              <a:t>poupées</a:t>
            </a:r>
            <a:r>
              <a:rPr lang="fr-FR" dirty="0" smtClean="0"/>
              <a:t> tous les jours. </a:t>
            </a:r>
            <a:endParaRPr lang="en-US" dirty="0"/>
          </a:p>
        </p:txBody>
      </p:sp>
      <p:pic>
        <p:nvPicPr>
          <p:cNvPr id="21506" name="Picture 2" descr="http://www.imagegossips.com/wp-content/uploads/2011/02/barb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3200400" cy="3456156"/>
          </a:xfrm>
          <a:prstGeom prst="rect">
            <a:avLst/>
          </a:prstGeom>
          <a:noFill/>
        </p:spPr>
      </p:pic>
      <p:pic>
        <p:nvPicPr>
          <p:cNvPr id="21508" name="Picture 4" descr="http://wwwdelivery.superstock.com/WI/223/1785/PreviewComp/SuperStock_1785-414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209800"/>
            <a:ext cx="4476750" cy="2980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2" descr="http://www.doudouplanet.com/components/com_virtuemart/shop_image/product/ours-en-peluche-manni-collection-gund-1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3813712" cy="4048126"/>
          </a:xfrm>
          <a:prstGeom prst="rect">
            <a:avLst/>
          </a:prstGeom>
          <a:noFill/>
        </p:spPr>
      </p:pic>
      <p:pic>
        <p:nvPicPr>
          <p:cNvPr id="4" name="Picture 4" descr="http://us.cdn2.123rf.com/168nwm/pressmaster/pressmaster1012/pressmaster101202694/8474908-portrait-de-mentir-enfant-tendre-avec-les-ours-en-peluch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657600"/>
            <a:ext cx="2762935" cy="2286000"/>
          </a:xfrm>
          <a:prstGeom prst="rect">
            <a:avLst/>
          </a:prstGeom>
          <a:noFill/>
        </p:spPr>
      </p:pic>
      <p:pic>
        <p:nvPicPr>
          <p:cNvPr id="5" name="Picture 6" descr="http://us.123rf.com/400wm/400/400/iko/iko1103/iko110300218/9209714-enfant-seul-avec-son-ours-en-peluche-isol-sur-fond-blan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438400"/>
            <a:ext cx="2543175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J’</a:t>
            </a:r>
            <a:r>
              <a:rPr lang="fr-FR" dirty="0" smtClean="0">
                <a:solidFill>
                  <a:srgbClr val="FF0000"/>
                </a:solidFill>
              </a:rPr>
              <a:t>avais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un ours en peluche</a:t>
            </a:r>
            <a:r>
              <a:rPr lang="fr-FR" dirty="0" smtClean="0"/>
              <a:t>.  Il </a:t>
            </a:r>
            <a:r>
              <a:rPr lang="fr-FR" dirty="0" smtClean="0">
                <a:solidFill>
                  <a:srgbClr val="FF0000"/>
                </a:solidFill>
              </a:rPr>
              <a:t>s’appelait</a:t>
            </a:r>
            <a:r>
              <a:rPr lang="fr-FR" dirty="0" smtClean="0"/>
              <a:t> Teddy. </a:t>
            </a:r>
            <a:endParaRPr lang="en-US" dirty="0"/>
          </a:p>
        </p:txBody>
      </p:sp>
      <p:pic>
        <p:nvPicPr>
          <p:cNvPr id="22530" name="Picture 2" descr="http://www.doudouplanet.com/components/com_virtuemart/shop_image/product/ours-en-peluche-manni-collection-gund-1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3813712" cy="4048126"/>
          </a:xfrm>
          <a:prstGeom prst="rect">
            <a:avLst/>
          </a:prstGeom>
          <a:noFill/>
        </p:spPr>
      </p:pic>
      <p:pic>
        <p:nvPicPr>
          <p:cNvPr id="22532" name="Picture 4" descr="http://us.cdn2.123rf.com/168nwm/pressmaster/pressmaster1012/pressmaster101202694/8474908-portrait-de-mentir-enfant-tendre-avec-les-ours-en-peluch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657600"/>
            <a:ext cx="2762935" cy="2286000"/>
          </a:xfrm>
          <a:prstGeom prst="rect">
            <a:avLst/>
          </a:prstGeom>
          <a:noFill/>
        </p:spPr>
      </p:pic>
      <p:pic>
        <p:nvPicPr>
          <p:cNvPr id="22534" name="Picture 6" descr="http://us.123rf.com/400wm/400/400/iko/iko1103/iko110300218/9209714-enfant-seul-avec-son-ours-en-peluche-isol-sur-fond-blan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438400"/>
            <a:ext cx="2543175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2" descr="http://www.tpactivite.com/images/jeux_exterieur/bac_sable_for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828800"/>
            <a:ext cx="5562600" cy="3733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Ma famille et moi </a:t>
            </a:r>
            <a:r>
              <a:rPr lang="fr-FR" dirty="0" smtClean="0">
                <a:solidFill>
                  <a:srgbClr val="FF0000"/>
                </a:solidFill>
              </a:rPr>
              <a:t>jouions</a:t>
            </a:r>
            <a:r>
              <a:rPr lang="fr-FR" dirty="0" smtClean="0"/>
              <a:t> dans </a:t>
            </a:r>
            <a:r>
              <a:rPr lang="fr-FR" dirty="0" smtClean="0">
                <a:solidFill>
                  <a:srgbClr val="0070C0"/>
                </a:solidFill>
              </a:rPr>
              <a:t>la boîte à sable</a:t>
            </a:r>
            <a:r>
              <a:rPr lang="fr-FR" dirty="0" smtClean="0"/>
              <a:t> en été.  C’</a:t>
            </a:r>
            <a:r>
              <a:rPr lang="fr-FR" dirty="0" smtClean="0">
                <a:solidFill>
                  <a:srgbClr val="FF0000"/>
                </a:solidFill>
              </a:rPr>
              <a:t>était</a:t>
            </a:r>
            <a:r>
              <a:rPr lang="fr-FR" dirty="0" smtClean="0"/>
              <a:t> très amusant ! </a:t>
            </a:r>
            <a:endParaRPr lang="en-US" dirty="0"/>
          </a:p>
        </p:txBody>
      </p:sp>
      <p:pic>
        <p:nvPicPr>
          <p:cNvPr id="23554" name="Picture 2" descr="http://www.tpactivite.com/images/jeux_exterieur/bac_sable_for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828800"/>
            <a:ext cx="5562600" cy="3733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2" descr="Balançoire de jardin - Balançoire de jardin. Crédit photo et site pour l'acheter : www.castorama.f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057400"/>
            <a:ext cx="5207000" cy="3905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Ma famille </a:t>
            </a:r>
            <a:r>
              <a:rPr lang="fr-FR" dirty="0" smtClean="0">
                <a:solidFill>
                  <a:srgbClr val="FF0000"/>
                </a:solidFill>
              </a:rPr>
              <a:t>avait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une cour de récréation</a:t>
            </a:r>
            <a:r>
              <a:rPr lang="fr-FR" dirty="0" smtClean="0"/>
              <a:t> dans notre jardin.  </a:t>
            </a:r>
            <a:r>
              <a:rPr lang="fr-FR" dirty="0" smtClean="0"/>
              <a:t>Quelquefois</a:t>
            </a:r>
            <a:r>
              <a:rPr lang="fr-FR" dirty="0" smtClean="0"/>
              <a:t>, nous </a:t>
            </a:r>
            <a:r>
              <a:rPr lang="fr-FR" dirty="0" smtClean="0">
                <a:solidFill>
                  <a:srgbClr val="FF0000"/>
                </a:solidFill>
              </a:rPr>
              <a:t>allions</a:t>
            </a:r>
            <a:r>
              <a:rPr lang="fr-FR" dirty="0" smtClean="0"/>
              <a:t> au parc pour jouer. </a:t>
            </a:r>
            <a:endParaRPr lang="en-US" dirty="0"/>
          </a:p>
        </p:txBody>
      </p:sp>
      <p:pic>
        <p:nvPicPr>
          <p:cNvPr id="24578" name="Picture 2" descr="Balançoire de jardin - Balançoire de jardin. Crédit photo et site pour l'acheter : www.castorama.f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0"/>
            <a:ext cx="5207000" cy="3905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2" descr="http://www.jardindeco.com/img/fiches_images/13131_A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52600"/>
            <a:ext cx="3249386" cy="3790950"/>
          </a:xfrm>
          <a:prstGeom prst="rect">
            <a:avLst/>
          </a:prstGeom>
          <a:noFill/>
        </p:spPr>
      </p:pic>
      <p:pic>
        <p:nvPicPr>
          <p:cNvPr id="4" name="Picture 4" descr="http://backyardcity.com/Images/Kettler/SwingSets/Single-Sw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447800"/>
            <a:ext cx="4702969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J’</a:t>
            </a:r>
            <a:r>
              <a:rPr lang="fr-FR" dirty="0" smtClean="0">
                <a:solidFill>
                  <a:srgbClr val="FF0000"/>
                </a:solidFill>
              </a:rPr>
              <a:t>adorais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la balançoire</a:t>
            </a:r>
            <a:r>
              <a:rPr lang="fr-FR" dirty="0" smtClean="0"/>
              <a:t>.  </a:t>
            </a:r>
            <a:endParaRPr lang="en-US" dirty="0"/>
          </a:p>
        </p:txBody>
      </p:sp>
      <p:pic>
        <p:nvPicPr>
          <p:cNvPr id="25602" name="Picture 2" descr="http://www.jardindeco.com/img/fiches_images/13131_A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52600"/>
            <a:ext cx="3249386" cy="3790950"/>
          </a:xfrm>
          <a:prstGeom prst="rect">
            <a:avLst/>
          </a:prstGeom>
          <a:noFill/>
        </p:spPr>
      </p:pic>
      <p:pic>
        <p:nvPicPr>
          <p:cNvPr id="25604" name="Picture 4" descr="http://backyardcity.com/Images/Kettler/SwingSets/Single-Sw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447800"/>
            <a:ext cx="4702969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Forming the </a:t>
            </a:r>
            <a:r>
              <a:rPr lang="en-US" dirty="0" err="1" smtClean="0"/>
              <a:t>imparfait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Drop the “</a:t>
            </a:r>
            <a:r>
              <a:rPr lang="en-US" dirty="0" err="1" smtClean="0"/>
              <a:t>ons</a:t>
            </a:r>
            <a:r>
              <a:rPr lang="en-US" dirty="0" smtClean="0"/>
              <a:t>”</a:t>
            </a:r>
          </a:p>
          <a:p>
            <a:pPr>
              <a:buNone/>
            </a:pPr>
            <a:r>
              <a:rPr lang="en-US" dirty="0" smtClean="0"/>
              <a:t>		Nous </a:t>
            </a:r>
            <a:r>
              <a:rPr lang="en-US" dirty="0" err="1" smtClean="0"/>
              <a:t>aim</a:t>
            </a:r>
            <a:r>
              <a:rPr lang="en-US" strike="sngStrike" dirty="0" err="1" smtClean="0"/>
              <a:t>ons</a:t>
            </a:r>
            <a:endParaRPr lang="en-US" strike="sngStrike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2" descr="http://images.inmagine.com/img/photoalto/faa051/faa0510000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438400"/>
            <a:ext cx="6093146" cy="4067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avais</a:t>
            </a:r>
            <a:r>
              <a:rPr lang="fr-FR" dirty="0" smtClean="0"/>
              <a:t> dix ans, j’</a:t>
            </a:r>
            <a:r>
              <a:rPr lang="fr-FR" dirty="0" smtClean="0">
                <a:solidFill>
                  <a:srgbClr val="FF0000"/>
                </a:solidFill>
              </a:rPr>
              <a:t>avais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un poisson rouge</a:t>
            </a:r>
            <a:r>
              <a:rPr lang="fr-FR" dirty="0" smtClean="0"/>
              <a:t>.  Il </a:t>
            </a:r>
            <a:r>
              <a:rPr lang="fr-FR" dirty="0" smtClean="0">
                <a:solidFill>
                  <a:srgbClr val="FF0000"/>
                </a:solidFill>
              </a:rPr>
              <a:t>s’appelait</a:t>
            </a:r>
            <a:r>
              <a:rPr lang="fr-FR" dirty="0" smtClean="0"/>
              <a:t> Simon. Simon </a:t>
            </a:r>
            <a:r>
              <a:rPr lang="fr-FR" dirty="0" smtClean="0">
                <a:solidFill>
                  <a:srgbClr val="FF0000"/>
                </a:solidFill>
              </a:rPr>
              <a:t>mangeait</a:t>
            </a:r>
            <a:r>
              <a:rPr lang="fr-FR" dirty="0" smtClean="0"/>
              <a:t> et </a:t>
            </a:r>
            <a:r>
              <a:rPr lang="fr-FR" dirty="0" smtClean="0">
                <a:solidFill>
                  <a:srgbClr val="FF0000"/>
                </a:solidFill>
              </a:rPr>
              <a:t>nageait</a:t>
            </a:r>
            <a:r>
              <a:rPr lang="fr-FR" dirty="0" smtClean="0"/>
              <a:t> tous les jours.  </a:t>
            </a:r>
            <a:endParaRPr lang="en-US" dirty="0"/>
          </a:p>
        </p:txBody>
      </p:sp>
      <p:pic>
        <p:nvPicPr>
          <p:cNvPr id="26626" name="Picture 2" descr="http://images.inmagine.com/img/photoalto/faa051/faa0510000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438400"/>
            <a:ext cx="6093146" cy="4067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16" descr="recess-disne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828800"/>
            <a:ext cx="2638194" cy="2143126"/>
          </a:xfrm>
          <a:prstGeom prst="rect">
            <a:avLst/>
          </a:prstGeom>
          <a:noFill/>
        </p:spPr>
      </p:pic>
      <p:pic>
        <p:nvPicPr>
          <p:cNvPr id="4" name="Picture 2" descr="http://upload.wikimedia.org/wikipedia/en/thumb/d/dd/Animaniacs.svg/250px-Animaniacs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419600"/>
            <a:ext cx="2381250" cy="1724025"/>
          </a:xfrm>
          <a:prstGeom prst="rect">
            <a:avLst/>
          </a:prstGeom>
          <a:noFill/>
        </p:spPr>
      </p:pic>
      <p:pic>
        <p:nvPicPr>
          <p:cNvPr id="5" name="Picture 6" descr="http://www.anime.com/PokeMon/images/circle-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590800"/>
            <a:ext cx="1828800" cy="1777366"/>
          </a:xfrm>
          <a:prstGeom prst="rect">
            <a:avLst/>
          </a:prstGeom>
          <a:noFill/>
        </p:spPr>
      </p:pic>
      <p:pic>
        <p:nvPicPr>
          <p:cNvPr id="6" name="Picture 8" descr="http://spongebob.nick.com/assets/characters/spongebob-overla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3257549"/>
            <a:ext cx="2171700" cy="3600451"/>
          </a:xfrm>
          <a:prstGeom prst="rect">
            <a:avLst/>
          </a:prstGeom>
          <a:noFill/>
        </p:spPr>
      </p:pic>
      <p:pic>
        <p:nvPicPr>
          <p:cNvPr id="7" name="Picture 10" descr="http://www.theibug.com/wp-content/uploads/2010/05/TMNT-teenage-mutant-ninja-turtles-reboot-movie-production-with-michael-ba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3810000"/>
            <a:ext cx="3034439" cy="2819400"/>
          </a:xfrm>
          <a:prstGeom prst="rect">
            <a:avLst/>
          </a:prstGeom>
          <a:noFill/>
        </p:spPr>
      </p:pic>
      <p:pic>
        <p:nvPicPr>
          <p:cNvPr id="8" name="Picture 12" descr="http://blogderandy.files.wordpress.com/2008/01/pepper-an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3657599"/>
            <a:ext cx="1752600" cy="3200401"/>
          </a:xfrm>
          <a:prstGeom prst="rect">
            <a:avLst/>
          </a:prstGeom>
          <a:noFill/>
        </p:spPr>
      </p:pic>
      <p:pic>
        <p:nvPicPr>
          <p:cNvPr id="9" name="Picture 14" descr="http://www.idreamofjimmy.com/images/llamallamaduck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1752600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52" name="Picture 16" descr="recess-disne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828800"/>
            <a:ext cx="2638194" cy="214312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Je </a:t>
            </a:r>
            <a:r>
              <a:rPr lang="fr-FR" dirty="0" smtClean="0">
                <a:solidFill>
                  <a:srgbClr val="FF0000"/>
                </a:solidFill>
              </a:rPr>
              <a:t>regardais</a:t>
            </a:r>
            <a:r>
              <a:rPr lang="fr-FR" dirty="0" smtClean="0"/>
              <a:t> des </a:t>
            </a:r>
            <a:r>
              <a:rPr lang="fr-FR" dirty="0" smtClean="0">
                <a:solidFill>
                  <a:srgbClr val="0070C0"/>
                </a:solidFill>
              </a:rPr>
              <a:t>dessins animés </a:t>
            </a:r>
            <a:r>
              <a:rPr lang="fr-FR" dirty="0" smtClean="0"/>
              <a:t>le samedi matin.  Mon </a:t>
            </a:r>
            <a:r>
              <a:rPr lang="fr-FR" dirty="0" smtClean="0">
                <a:solidFill>
                  <a:srgbClr val="0070C0"/>
                </a:solidFill>
              </a:rPr>
              <a:t>dessin animé </a:t>
            </a:r>
            <a:r>
              <a:rPr lang="fr-FR" dirty="0" smtClean="0"/>
              <a:t>préféré, c’</a:t>
            </a:r>
            <a:r>
              <a:rPr lang="fr-FR" dirty="0" smtClean="0">
                <a:solidFill>
                  <a:srgbClr val="FF0000"/>
                </a:solidFill>
              </a:rPr>
              <a:t>était</a:t>
            </a:r>
            <a:r>
              <a:rPr lang="fr-FR" dirty="0" smtClean="0"/>
              <a:t> </a:t>
            </a:r>
            <a:r>
              <a:rPr lang="fr-FR" dirty="0" err="1" smtClean="0"/>
              <a:t>Animaniacs</a:t>
            </a:r>
            <a:r>
              <a:rPr lang="fr-FR" dirty="0" smtClean="0"/>
              <a:t>. </a:t>
            </a:r>
            <a:endParaRPr lang="en-US" dirty="0"/>
          </a:p>
        </p:txBody>
      </p:sp>
      <p:pic>
        <p:nvPicPr>
          <p:cNvPr id="39938" name="Picture 2" descr="http://upload.wikimedia.org/wikipedia/en/thumb/d/dd/Animaniacs.svg/250px-Animaniacs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419600"/>
            <a:ext cx="2381250" cy="1724025"/>
          </a:xfrm>
          <a:prstGeom prst="rect">
            <a:avLst/>
          </a:prstGeom>
          <a:noFill/>
        </p:spPr>
      </p:pic>
      <p:pic>
        <p:nvPicPr>
          <p:cNvPr id="39942" name="Picture 6" descr="http://www.anime.com/PokeMon/images/circle-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590800"/>
            <a:ext cx="1828800" cy="1777366"/>
          </a:xfrm>
          <a:prstGeom prst="rect">
            <a:avLst/>
          </a:prstGeom>
          <a:noFill/>
        </p:spPr>
      </p:pic>
      <p:pic>
        <p:nvPicPr>
          <p:cNvPr id="39944" name="Picture 8" descr="http://spongebob.nick.com/assets/characters/spongebob-overla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3257549"/>
            <a:ext cx="2171700" cy="3600451"/>
          </a:xfrm>
          <a:prstGeom prst="rect">
            <a:avLst/>
          </a:prstGeom>
          <a:noFill/>
        </p:spPr>
      </p:pic>
      <p:pic>
        <p:nvPicPr>
          <p:cNvPr id="39946" name="Picture 10" descr="http://www.theibug.com/wp-content/uploads/2010/05/TMNT-teenage-mutant-ninja-turtles-reboot-movie-production-with-michael-ba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3810000"/>
            <a:ext cx="3034439" cy="2819400"/>
          </a:xfrm>
          <a:prstGeom prst="rect">
            <a:avLst/>
          </a:prstGeom>
          <a:noFill/>
        </p:spPr>
      </p:pic>
      <p:pic>
        <p:nvPicPr>
          <p:cNvPr id="39948" name="Picture 12" descr="http://blogderandy.files.wordpress.com/2008/01/pepper-an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3657599"/>
            <a:ext cx="1752600" cy="3200401"/>
          </a:xfrm>
          <a:prstGeom prst="rect">
            <a:avLst/>
          </a:prstGeom>
          <a:noFill/>
        </p:spPr>
      </p:pic>
      <p:pic>
        <p:nvPicPr>
          <p:cNvPr id="39950" name="Picture 14" descr="http://www.idreamofjimmy.com/images/llamallamaduck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1752600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2" descr="http://onlypositive.net/image.axd?picture=2010%2F5%2Fgirl-holding-a-tiny-ham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399" y="1918900"/>
            <a:ext cx="5943601" cy="4558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Ma copine </a:t>
            </a:r>
            <a:r>
              <a:rPr lang="fr-FR" dirty="0" smtClean="0">
                <a:solidFill>
                  <a:srgbClr val="FF0000"/>
                </a:solidFill>
              </a:rPr>
              <a:t>avait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un hamster </a:t>
            </a:r>
            <a:r>
              <a:rPr lang="fr-FR" dirty="0" smtClean="0"/>
              <a:t>qui </a:t>
            </a:r>
            <a:r>
              <a:rPr lang="fr-FR" dirty="0" smtClean="0">
                <a:solidFill>
                  <a:srgbClr val="FF0000"/>
                </a:solidFill>
              </a:rPr>
              <a:t>s’appelait</a:t>
            </a:r>
            <a:r>
              <a:rPr lang="fr-FR" dirty="0" smtClean="0"/>
              <a:t> Sophie.  Sophie </a:t>
            </a:r>
            <a:r>
              <a:rPr lang="fr-FR" dirty="0" smtClean="0">
                <a:solidFill>
                  <a:srgbClr val="FF0000"/>
                </a:solidFill>
              </a:rPr>
              <a:t>courait</a:t>
            </a:r>
            <a:r>
              <a:rPr lang="fr-FR" dirty="0" smtClean="0"/>
              <a:t> tous les jours.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7650" name="Picture 2" descr="http://onlypositive.net/image.axd?picture=2010%2F5%2Fgirl-holding-a-tiny-ham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399" y="1918900"/>
            <a:ext cx="5943601" cy="4558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2" descr="http://www.visualphotos.com/photo/1x2026816/child_with_rabbit_d70-1325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752600"/>
            <a:ext cx="6096000" cy="42513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Mon copain </a:t>
            </a:r>
            <a:r>
              <a:rPr lang="fr-FR" dirty="0" smtClean="0">
                <a:solidFill>
                  <a:srgbClr val="FF0000"/>
                </a:solidFill>
              </a:rPr>
              <a:t>avait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un lapin </a:t>
            </a:r>
            <a:r>
              <a:rPr lang="fr-FR" dirty="0" smtClean="0"/>
              <a:t>qui </a:t>
            </a:r>
            <a:r>
              <a:rPr lang="fr-FR" dirty="0" smtClean="0">
                <a:solidFill>
                  <a:srgbClr val="FF0000"/>
                </a:solidFill>
              </a:rPr>
              <a:t>s’appelait</a:t>
            </a:r>
            <a:r>
              <a:rPr lang="fr-FR" dirty="0" smtClean="0"/>
              <a:t> Georges.  Georges </a:t>
            </a:r>
            <a:r>
              <a:rPr lang="fr-FR" dirty="0" smtClean="0">
                <a:solidFill>
                  <a:srgbClr val="FF0000"/>
                </a:solidFill>
              </a:rPr>
              <a:t>mangeait</a:t>
            </a:r>
            <a:r>
              <a:rPr lang="fr-FR" dirty="0" smtClean="0"/>
              <a:t> des carottes. </a:t>
            </a:r>
            <a:endParaRPr lang="en-US" dirty="0"/>
          </a:p>
        </p:txBody>
      </p:sp>
      <p:pic>
        <p:nvPicPr>
          <p:cNvPr id="28674" name="Picture 2" descr="http://www.visualphotos.com/photo/1x2026816/child_with_rabbit_d70-1325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752600"/>
            <a:ext cx="6096000" cy="42513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2" descr="http://ecfeiger.edres74.ac-grenoble.fr/IMG/j_observe_es_tetards_qui_continuent_de_grandir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3810000" cy="2857500"/>
          </a:xfrm>
          <a:prstGeom prst="rect">
            <a:avLst/>
          </a:prstGeom>
          <a:noFill/>
        </p:spPr>
      </p:pic>
      <p:pic>
        <p:nvPicPr>
          <p:cNvPr id="4" name="Picture 4" descr="http://www.ac-nancy-metz.fr/ia57/netaventure/documents-texte/ebring/tetards/tetard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362200"/>
            <a:ext cx="4673600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Mes amis et moi </a:t>
            </a:r>
            <a:r>
              <a:rPr lang="fr-FR" dirty="0" smtClean="0">
                <a:solidFill>
                  <a:srgbClr val="FF0000"/>
                </a:solidFill>
              </a:rPr>
              <a:t>aimions</a:t>
            </a:r>
            <a:r>
              <a:rPr lang="fr-FR" dirty="0" smtClean="0"/>
              <a:t> les </a:t>
            </a:r>
            <a:r>
              <a:rPr lang="fr-FR" dirty="0" smtClean="0">
                <a:solidFill>
                  <a:srgbClr val="0070C0"/>
                </a:solidFill>
              </a:rPr>
              <a:t>têtards</a:t>
            </a:r>
            <a:r>
              <a:rPr lang="fr-FR" dirty="0" smtClean="0"/>
              <a:t>.  Nous </a:t>
            </a:r>
            <a:r>
              <a:rPr lang="fr-FR" dirty="0" smtClean="0">
                <a:solidFill>
                  <a:srgbClr val="FF0000"/>
                </a:solidFill>
              </a:rPr>
              <a:t>attrapions</a:t>
            </a:r>
            <a:r>
              <a:rPr lang="fr-FR" dirty="0" smtClean="0"/>
              <a:t> des </a:t>
            </a:r>
            <a:r>
              <a:rPr lang="fr-FR" dirty="0" smtClean="0">
                <a:solidFill>
                  <a:srgbClr val="0070C0"/>
                </a:solidFill>
              </a:rPr>
              <a:t>têtards</a:t>
            </a:r>
            <a:r>
              <a:rPr lang="fr-FR" dirty="0" smtClean="0"/>
              <a:t> au lac souvent en été. </a:t>
            </a:r>
            <a:endParaRPr lang="en-US" dirty="0"/>
          </a:p>
        </p:txBody>
      </p:sp>
      <p:pic>
        <p:nvPicPr>
          <p:cNvPr id="29698" name="Picture 2" descr="http://ecfeiger.edres74.ac-grenoble.fr/IMG/j_observe_es_tetards_qui_continuent_de_grandir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3810000" cy="2857500"/>
          </a:xfrm>
          <a:prstGeom prst="rect">
            <a:avLst/>
          </a:prstGeom>
          <a:noFill/>
        </p:spPr>
      </p:pic>
      <p:pic>
        <p:nvPicPr>
          <p:cNvPr id="29700" name="Picture 4" descr="http://www.ac-nancy-metz.fr/ia57/netaventure/documents-texte/ebring/tetards/tetard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362200"/>
            <a:ext cx="4673600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Forming the </a:t>
            </a:r>
            <a:r>
              <a:rPr lang="en-US" dirty="0" err="1" smtClean="0"/>
              <a:t>imparfait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     		</a:t>
            </a:r>
            <a:r>
              <a:rPr lang="en-US" dirty="0" err="1" smtClean="0"/>
              <a:t>ais</a:t>
            </a:r>
            <a:endParaRPr lang="en-US" dirty="0" smtClean="0"/>
          </a:p>
          <a:p>
            <a:r>
              <a:rPr lang="en-US" dirty="0" err="1" smtClean="0"/>
              <a:t>Tu</a:t>
            </a:r>
            <a:r>
              <a:rPr lang="en-US" dirty="0" smtClean="0"/>
              <a:t>    		</a:t>
            </a:r>
            <a:r>
              <a:rPr lang="en-US" dirty="0" err="1" smtClean="0"/>
              <a:t>ais</a:t>
            </a:r>
            <a:endParaRPr lang="en-US" dirty="0" smtClean="0"/>
          </a:p>
          <a:p>
            <a:r>
              <a:rPr lang="en-US" dirty="0" smtClean="0"/>
              <a:t>Il/</a:t>
            </a:r>
            <a:r>
              <a:rPr lang="en-US" dirty="0" err="1" smtClean="0"/>
              <a:t>elle</a:t>
            </a:r>
            <a:r>
              <a:rPr lang="en-US" dirty="0" smtClean="0"/>
              <a:t>		</a:t>
            </a:r>
            <a:r>
              <a:rPr lang="en-US" dirty="0" err="1" smtClean="0"/>
              <a:t>ait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Nous		ions</a:t>
            </a:r>
          </a:p>
          <a:p>
            <a:r>
              <a:rPr lang="en-US" dirty="0" err="1" smtClean="0"/>
              <a:t>Vous</a:t>
            </a:r>
            <a:r>
              <a:rPr lang="en-US" dirty="0" smtClean="0"/>
              <a:t>		</a:t>
            </a:r>
            <a:r>
              <a:rPr lang="en-US" dirty="0" err="1" smtClean="0"/>
              <a:t>iez</a:t>
            </a:r>
            <a:endParaRPr lang="en-US" dirty="0" smtClean="0"/>
          </a:p>
          <a:p>
            <a:r>
              <a:rPr lang="en-US" dirty="0" err="1" smtClean="0"/>
              <a:t>Ils</a:t>
            </a:r>
            <a:r>
              <a:rPr lang="en-US" dirty="0" smtClean="0"/>
              <a:t>/</a:t>
            </a:r>
            <a:r>
              <a:rPr lang="en-US" dirty="0" err="1" smtClean="0"/>
              <a:t>elles</a:t>
            </a:r>
            <a:r>
              <a:rPr lang="en-US" dirty="0" smtClean="0"/>
              <a:t>		</a:t>
            </a:r>
            <a:r>
              <a:rPr lang="en-US" dirty="0" err="1" smtClean="0"/>
              <a:t>aient</a:t>
            </a: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2" descr="http://www.millionface.com/l/wp-content/uploads/2008/06/child_sleeping_on_d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4010025" cy="3971925"/>
          </a:xfrm>
          <a:prstGeom prst="rect">
            <a:avLst/>
          </a:prstGeom>
          <a:noFill/>
        </p:spPr>
      </p:pic>
      <p:pic>
        <p:nvPicPr>
          <p:cNvPr id="4" name="Picture 4" descr="http://images.sciencedaily.com/2009/01/090127131652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3622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Souvent, mon chien et moi </a:t>
            </a:r>
            <a:r>
              <a:rPr lang="fr-FR" dirty="0" smtClean="0">
                <a:solidFill>
                  <a:srgbClr val="FF0000"/>
                </a:solidFill>
              </a:rPr>
              <a:t>dormions</a:t>
            </a:r>
            <a:r>
              <a:rPr lang="fr-FR" dirty="0" smtClean="0"/>
              <a:t> ensemble. </a:t>
            </a:r>
            <a:endParaRPr lang="en-US" dirty="0"/>
          </a:p>
        </p:txBody>
      </p:sp>
      <p:pic>
        <p:nvPicPr>
          <p:cNvPr id="38914" name="Picture 2" descr="http://www.millionface.com/l/wp-content/uploads/2008/06/child_sleeping_on_d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4010025" cy="3971925"/>
          </a:xfrm>
          <a:prstGeom prst="rect">
            <a:avLst/>
          </a:prstGeom>
          <a:noFill/>
        </p:spPr>
      </p:pic>
      <p:pic>
        <p:nvPicPr>
          <p:cNvPr id="38916" name="Picture 4" descr="http://images.sciencedaily.com/2009/01/090127131652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3622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2" descr="http://www.dreamstime.com/child-catching-butterflies-thumb14230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5334000" cy="3547111"/>
          </a:xfrm>
          <a:prstGeom prst="rect">
            <a:avLst/>
          </a:prstGeom>
          <a:noFill/>
        </p:spPr>
      </p:pic>
      <p:pic>
        <p:nvPicPr>
          <p:cNvPr id="4" name="Picture 4" descr="http://images.paraorkut.com/img/clipart/images/b/butterflies-12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95400"/>
            <a:ext cx="1838325" cy="1695451"/>
          </a:xfrm>
          <a:prstGeom prst="rect">
            <a:avLst/>
          </a:prstGeom>
          <a:noFill/>
        </p:spPr>
      </p:pic>
      <p:pic>
        <p:nvPicPr>
          <p:cNvPr id="5" name="Picture 6" descr="http://lindsaybrookelikes.files.wordpress.com/2010/04/girl_catching_butterfl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1371600"/>
            <a:ext cx="2857500" cy="5048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Mes amis et moi </a:t>
            </a:r>
            <a:r>
              <a:rPr lang="fr-FR" dirty="0" smtClean="0">
                <a:solidFill>
                  <a:srgbClr val="FF0000"/>
                </a:solidFill>
              </a:rPr>
              <a:t>attrapions</a:t>
            </a:r>
            <a:r>
              <a:rPr lang="fr-FR" dirty="0" smtClean="0"/>
              <a:t> des </a:t>
            </a:r>
            <a:r>
              <a:rPr lang="fr-FR" dirty="0" smtClean="0">
                <a:solidFill>
                  <a:srgbClr val="0070C0"/>
                </a:solidFill>
              </a:rPr>
              <a:t>papillons</a:t>
            </a:r>
            <a:r>
              <a:rPr lang="fr-FR" dirty="0" smtClean="0"/>
              <a:t> de temps en temps. </a:t>
            </a:r>
            <a:endParaRPr lang="en-US" dirty="0"/>
          </a:p>
        </p:txBody>
      </p:sp>
      <p:pic>
        <p:nvPicPr>
          <p:cNvPr id="30722" name="Picture 2" descr="http://www.dreamstime.com/child-catching-butterflies-thumb14230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5334000" cy="3547111"/>
          </a:xfrm>
          <a:prstGeom prst="rect">
            <a:avLst/>
          </a:prstGeom>
          <a:noFill/>
        </p:spPr>
      </p:pic>
      <p:pic>
        <p:nvPicPr>
          <p:cNvPr id="30724" name="Picture 4" descr="http://images.paraorkut.com/img/clipart/images/b/butterflies-12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95400"/>
            <a:ext cx="1838325" cy="1695451"/>
          </a:xfrm>
          <a:prstGeom prst="rect">
            <a:avLst/>
          </a:prstGeom>
          <a:noFill/>
        </p:spPr>
      </p:pic>
      <p:pic>
        <p:nvPicPr>
          <p:cNvPr id="30726" name="Picture 6" descr="http://lindsaybrookelikes.files.wordpress.com/2010/04/girl_catching_butterfl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1371600"/>
            <a:ext cx="2857500" cy="5048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2" descr="http://www.animals-zone.com/wp-content/uploads/2010/01/childrens-dogs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5867400" cy="39637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J’</a:t>
            </a:r>
            <a:r>
              <a:rPr lang="en-US" dirty="0" err="1" smtClean="0">
                <a:solidFill>
                  <a:srgbClr val="FF0000"/>
                </a:solidFill>
              </a:rPr>
              <a:t>avais</a:t>
            </a:r>
            <a:r>
              <a:rPr lang="en-US" dirty="0" smtClean="0"/>
              <a:t> un </a:t>
            </a:r>
            <a:r>
              <a:rPr lang="en-US" dirty="0" err="1" smtClean="0"/>
              <a:t>chien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31746" name="Picture 2" descr="http://www.animals-zone.com/wp-content/uploads/2010/01/childrens-dogs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5867400" cy="39637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4" descr="http://www.dogcentral.info/wp-content/uploads/2009/10/child-dog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00200"/>
            <a:ext cx="6096000" cy="4876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Je </a:t>
            </a:r>
            <a:r>
              <a:rPr lang="fr-FR" dirty="0" smtClean="0">
                <a:solidFill>
                  <a:srgbClr val="FF0000"/>
                </a:solidFill>
              </a:rPr>
              <a:t>courais</a:t>
            </a:r>
            <a:r>
              <a:rPr lang="fr-FR" dirty="0" smtClean="0"/>
              <a:t> avec mon chien.  Nous </a:t>
            </a:r>
            <a:r>
              <a:rPr lang="fr-FR" dirty="0" smtClean="0">
                <a:solidFill>
                  <a:srgbClr val="FF0000"/>
                </a:solidFill>
              </a:rPr>
              <a:t>courions</a:t>
            </a:r>
            <a:r>
              <a:rPr lang="fr-FR" dirty="0" smtClean="0"/>
              <a:t> ensemble.</a:t>
            </a:r>
            <a:endParaRPr lang="en-US" dirty="0"/>
          </a:p>
        </p:txBody>
      </p:sp>
      <p:pic>
        <p:nvPicPr>
          <p:cNvPr id="32772" name="Picture 4" descr="http://www.dogcentral.info/wp-content/uploads/2009/10/child-dog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00200"/>
            <a:ext cx="6096000" cy="4876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2" descr="child dog 12 Kids and D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381125"/>
            <a:ext cx="6096000" cy="5476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Je </a:t>
            </a:r>
            <a:r>
              <a:rPr lang="fr-FR" dirty="0" smtClean="0">
                <a:solidFill>
                  <a:srgbClr val="FF0000"/>
                </a:solidFill>
              </a:rPr>
              <a:t>me brossais </a:t>
            </a:r>
            <a:r>
              <a:rPr lang="fr-FR" dirty="0" smtClean="0"/>
              <a:t>les cheveux le matin. </a:t>
            </a:r>
            <a:endParaRPr lang="en-US" dirty="0"/>
          </a:p>
        </p:txBody>
      </p:sp>
      <p:pic>
        <p:nvPicPr>
          <p:cNvPr id="33794" name="Picture 2" descr="child dog 12 Kids and D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381125"/>
            <a:ext cx="6096000" cy="5476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Forming the </a:t>
            </a:r>
            <a:r>
              <a:rPr lang="en-US" dirty="0" err="1" smtClean="0"/>
              <a:t>imparfait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the correct ending 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j’aimais</a:t>
            </a:r>
            <a:r>
              <a:rPr lang="en-US" dirty="0" smtClean="0"/>
              <a:t>			nous </a:t>
            </a:r>
            <a:r>
              <a:rPr lang="en-US" dirty="0" err="1" smtClean="0"/>
              <a:t>aimions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aimais</a:t>
            </a:r>
            <a:r>
              <a:rPr lang="en-US" dirty="0" smtClean="0"/>
              <a:t>			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aimiez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aimait</a:t>
            </a:r>
            <a:r>
              <a:rPr lang="en-US" dirty="0" smtClean="0"/>
              <a:t>			</a:t>
            </a:r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dirty="0" err="1" smtClean="0"/>
              <a:t>aimaient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Quand j’</a:t>
            </a:r>
            <a:r>
              <a:rPr lang="fr-FR" dirty="0" smtClean="0">
                <a:solidFill>
                  <a:srgbClr val="FF0000"/>
                </a:solidFill>
              </a:rPr>
              <a:t>étais</a:t>
            </a:r>
            <a:r>
              <a:rPr lang="fr-FR" dirty="0" smtClean="0"/>
              <a:t> plus jeune…</a:t>
            </a:r>
            <a:endParaRPr lang="en-US" dirty="0"/>
          </a:p>
        </p:txBody>
      </p:sp>
      <p:pic>
        <p:nvPicPr>
          <p:cNvPr id="3" name="Picture 2" descr="child dog 16 Kids and D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6096000" cy="4743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Je </a:t>
            </a:r>
            <a:r>
              <a:rPr lang="fr-FR" dirty="0" smtClean="0">
                <a:solidFill>
                  <a:srgbClr val="FF0000"/>
                </a:solidFill>
              </a:rPr>
              <a:t>me promenais </a:t>
            </a:r>
            <a:r>
              <a:rPr lang="fr-FR" dirty="0" smtClean="0"/>
              <a:t>en ville. </a:t>
            </a:r>
            <a:endParaRPr lang="en-US" dirty="0"/>
          </a:p>
        </p:txBody>
      </p:sp>
      <p:pic>
        <p:nvPicPr>
          <p:cNvPr id="34818" name="Picture 2" descr="child dog 16 Kids and D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6096000" cy="4743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Imparfait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b="1" dirty="0" err="1" smtClean="0"/>
              <a:t>D</a:t>
            </a:r>
            <a:r>
              <a:rPr lang="fr-FR" dirty="0" err="1" smtClean="0"/>
              <a:t>-escription</a:t>
            </a:r>
            <a:endParaRPr lang="fr-FR" dirty="0" smtClean="0"/>
          </a:p>
          <a:p>
            <a:pPr eaLnBrk="1" hangingPunct="1"/>
            <a:r>
              <a:rPr lang="fr-FR" b="1" dirty="0" smtClean="0"/>
              <a:t>U</a:t>
            </a:r>
            <a:r>
              <a:rPr lang="fr-FR" dirty="0" smtClean="0"/>
              <a:t>-</a:t>
            </a:r>
            <a:r>
              <a:rPr lang="fr-FR" dirty="0" err="1" smtClean="0"/>
              <a:t>sed</a:t>
            </a:r>
            <a:r>
              <a:rPr lang="fr-FR" dirty="0" smtClean="0"/>
              <a:t> to/ </a:t>
            </a:r>
            <a:r>
              <a:rPr lang="fr-FR" dirty="0" err="1" smtClean="0"/>
              <a:t>habitual</a:t>
            </a:r>
            <a:r>
              <a:rPr lang="fr-FR" dirty="0" smtClean="0"/>
              <a:t> action in the </a:t>
            </a:r>
            <a:r>
              <a:rPr lang="fr-FR" dirty="0" err="1" smtClean="0"/>
              <a:t>past</a:t>
            </a:r>
            <a:endParaRPr lang="fr-FR" dirty="0" smtClean="0"/>
          </a:p>
          <a:p>
            <a:pPr eaLnBrk="1" hangingPunct="1"/>
            <a:r>
              <a:rPr lang="fr-FR" b="1" dirty="0" smtClean="0"/>
              <a:t>W</a:t>
            </a:r>
            <a:r>
              <a:rPr lang="fr-FR" dirty="0" smtClean="0"/>
              <a:t>-as-</a:t>
            </a:r>
            <a:r>
              <a:rPr lang="fr-FR" dirty="0" err="1" smtClean="0"/>
              <a:t>ing</a:t>
            </a:r>
            <a:r>
              <a:rPr lang="fr-FR" dirty="0" smtClean="0"/>
              <a:t> or </a:t>
            </a:r>
            <a:r>
              <a:rPr lang="fr-FR" dirty="0" err="1" smtClean="0"/>
              <a:t>Were</a:t>
            </a:r>
            <a:r>
              <a:rPr lang="fr-FR" dirty="0" smtClean="0"/>
              <a:t>-</a:t>
            </a:r>
            <a:r>
              <a:rPr lang="fr-FR" dirty="0" err="1" smtClean="0"/>
              <a:t>ing</a:t>
            </a:r>
            <a:r>
              <a:rPr lang="fr-FR" dirty="0" smtClean="0"/>
              <a:t> (I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studying</a:t>
            </a:r>
            <a:r>
              <a:rPr lang="fr-FR" dirty="0" smtClean="0"/>
              <a:t>)</a:t>
            </a:r>
          </a:p>
          <a:p>
            <a:pPr eaLnBrk="1" hangingPunct="1"/>
            <a:r>
              <a:rPr lang="fr-FR" b="1" dirty="0" smtClean="0"/>
              <a:t>I</a:t>
            </a:r>
            <a:r>
              <a:rPr lang="fr-FR" dirty="0" smtClean="0"/>
              <a:t>-</a:t>
            </a:r>
            <a:r>
              <a:rPr lang="fr-FR" dirty="0" err="1" smtClean="0"/>
              <a:t>nternal</a:t>
            </a:r>
            <a:r>
              <a:rPr lang="fr-FR" dirty="0" smtClean="0"/>
              <a:t> </a:t>
            </a:r>
            <a:r>
              <a:rPr lang="fr-FR" dirty="0" err="1" smtClean="0"/>
              <a:t>processes</a:t>
            </a:r>
            <a:r>
              <a:rPr lang="fr-FR" dirty="0" smtClean="0"/>
              <a:t> or </a:t>
            </a:r>
            <a:r>
              <a:rPr lang="fr-FR" dirty="0" err="1" smtClean="0"/>
              <a:t>emotions</a:t>
            </a:r>
            <a:endParaRPr lang="fr-FR" dirty="0" smtClean="0"/>
          </a:p>
          <a:p>
            <a:pPr eaLnBrk="1" hangingPunct="1"/>
            <a:r>
              <a:rPr lang="fr-FR" b="1" dirty="0" err="1" smtClean="0"/>
              <a:t>T</a:t>
            </a:r>
            <a:r>
              <a:rPr lang="fr-FR" dirty="0" err="1" smtClean="0"/>
              <a:t>-ime</a:t>
            </a:r>
            <a:endParaRPr lang="fr-FR" smtClean="0"/>
          </a:p>
          <a:p>
            <a:pPr eaLnBrk="1" hangingPunct="1"/>
            <a:endParaRPr lang="fr-FR" smtClean="0"/>
          </a:p>
          <a:p>
            <a:pPr eaLnBrk="1" hangingPunct="1">
              <a:buFont typeface="Wingdings 2" pitchFamily="-106" charset="2"/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Avoir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Nous form</a:t>
            </a:r>
          </a:p>
          <a:p>
            <a:r>
              <a:rPr lang="en-US" dirty="0" smtClean="0"/>
              <a:t>Drop the “</a:t>
            </a:r>
            <a:r>
              <a:rPr lang="en-US" dirty="0" err="1" smtClean="0"/>
              <a:t>ons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Add…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Etudier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Nous form</a:t>
            </a:r>
          </a:p>
          <a:p>
            <a:r>
              <a:rPr lang="en-US" dirty="0" smtClean="0"/>
              <a:t>Drop the “</a:t>
            </a:r>
            <a:r>
              <a:rPr lang="en-US" dirty="0" err="1" smtClean="0"/>
              <a:t>ons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Add…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Imparfait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b="1" dirty="0" err="1" smtClean="0"/>
              <a:t>D</a:t>
            </a:r>
            <a:r>
              <a:rPr lang="fr-FR" dirty="0" err="1" smtClean="0"/>
              <a:t>-escription</a:t>
            </a:r>
            <a:endParaRPr lang="fr-FR" dirty="0" smtClean="0"/>
          </a:p>
          <a:p>
            <a:pPr eaLnBrk="1" hangingPunct="1"/>
            <a:r>
              <a:rPr lang="fr-FR" b="1" dirty="0" smtClean="0"/>
              <a:t>U</a:t>
            </a:r>
            <a:r>
              <a:rPr lang="fr-FR" dirty="0" smtClean="0"/>
              <a:t>-</a:t>
            </a:r>
            <a:r>
              <a:rPr lang="fr-FR" dirty="0" err="1" smtClean="0"/>
              <a:t>sed</a:t>
            </a:r>
            <a:r>
              <a:rPr lang="fr-FR" dirty="0" smtClean="0"/>
              <a:t> to/ </a:t>
            </a:r>
            <a:r>
              <a:rPr lang="fr-FR" dirty="0" err="1" smtClean="0"/>
              <a:t>habitual</a:t>
            </a:r>
            <a:r>
              <a:rPr lang="fr-FR" dirty="0" smtClean="0"/>
              <a:t> action in the </a:t>
            </a:r>
            <a:r>
              <a:rPr lang="fr-FR" dirty="0" err="1" smtClean="0"/>
              <a:t>past</a:t>
            </a:r>
            <a:endParaRPr lang="fr-FR" dirty="0" smtClean="0"/>
          </a:p>
          <a:p>
            <a:pPr eaLnBrk="1" hangingPunct="1"/>
            <a:r>
              <a:rPr lang="fr-FR" b="1" dirty="0" smtClean="0"/>
              <a:t>W</a:t>
            </a:r>
            <a:r>
              <a:rPr lang="fr-FR" dirty="0" smtClean="0"/>
              <a:t>-as-</a:t>
            </a:r>
            <a:r>
              <a:rPr lang="fr-FR" dirty="0" err="1" smtClean="0"/>
              <a:t>ing</a:t>
            </a:r>
            <a:r>
              <a:rPr lang="fr-FR" dirty="0" smtClean="0"/>
              <a:t> or </a:t>
            </a:r>
            <a:r>
              <a:rPr lang="fr-FR" dirty="0" err="1" smtClean="0"/>
              <a:t>Were</a:t>
            </a:r>
            <a:r>
              <a:rPr lang="fr-FR" dirty="0" smtClean="0"/>
              <a:t>-</a:t>
            </a:r>
            <a:r>
              <a:rPr lang="fr-FR" dirty="0" err="1" smtClean="0"/>
              <a:t>ing</a:t>
            </a:r>
            <a:r>
              <a:rPr lang="fr-FR" dirty="0" smtClean="0"/>
              <a:t> (I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studying</a:t>
            </a:r>
            <a:r>
              <a:rPr lang="fr-FR" dirty="0" smtClean="0"/>
              <a:t>)</a:t>
            </a:r>
          </a:p>
          <a:p>
            <a:pPr eaLnBrk="1" hangingPunct="1"/>
            <a:r>
              <a:rPr lang="fr-FR" b="1" dirty="0" smtClean="0"/>
              <a:t>I</a:t>
            </a:r>
            <a:r>
              <a:rPr lang="fr-FR" dirty="0" smtClean="0"/>
              <a:t>-</a:t>
            </a:r>
            <a:r>
              <a:rPr lang="fr-FR" dirty="0" err="1" smtClean="0"/>
              <a:t>nternal</a:t>
            </a:r>
            <a:r>
              <a:rPr lang="fr-FR" dirty="0" smtClean="0"/>
              <a:t> </a:t>
            </a:r>
            <a:r>
              <a:rPr lang="fr-FR" dirty="0" err="1" smtClean="0"/>
              <a:t>processes</a:t>
            </a:r>
            <a:r>
              <a:rPr lang="fr-FR" dirty="0" smtClean="0"/>
              <a:t> or </a:t>
            </a:r>
            <a:r>
              <a:rPr lang="fr-FR" dirty="0" err="1" smtClean="0"/>
              <a:t>emotions</a:t>
            </a:r>
            <a:endParaRPr lang="fr-FR" dirty="0" smtClean="0"/>
          </a:p>
          <a:p>
            <a:pPr eaLnBrk="1" hangingPunct="1"/>
            <a:r>
              <a:rPr lang="fr-FR" b="1" dirty="0" err="1" smtClean="0"/>
              <a:t>T</a:t>
            </a:r>
            <a:r>
              <a:rPr lang="fr-FR" dirty="0" err="1" smtClean="0"/>
              <a:t>-ime</a:t>
            </a:r>
            <a:endParaRPr lang="fr-FR" smtClean="0"/>
          </a:p>
          <a:p>
            <a:pPr eaLnBrk="1" hangingPunct="1"/>
            <a:endParaRPr lang="fr-FR" smtClean="0"/>
          </a:p>
          <a:p>
            <a:pPr eaLnBrk="1" hangingPunct="1">
              <a:buFont typeface="Wingdings 2" pitchFamily="-106" charset="2"/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589</Words>
  <Application>Microsoft Office PowerPoint</Application>
  <PresentationFormat>On-screen Show (4:3)</PresentationFormat>
  <Paragraphs>100</Paragraphs>
  <Slides>62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Office Theme</vt:lpstr>
      <vt:lpstr>Mon enfance </vt:lpstr>
      <vt:lpstr>Imparfait</vt:lpstr>
      <vt:lpstr>Forming the imparfait</vt:lpstr>
      <vt:lpstr>Forming the imparfait</vt:lpstr>
      <vt:lpstr>Forming the imparfait</vt:lpstr>
      <vt:lpstr>Forming the imparfait</vt:lpstr>
      <vt:lpstr>Avoir</vt:lpstr>
      <vt:lpstr>Etudier</vt:lpstr>
      <vt:lpstr>Imparfait</vt:lpstr>
      <vt:lpstr>Quand j’étais plus jeune…</vt:lpstr>
      <vt:lpstr> Mon chien et moi, nous mangions de la glace en été quand il faisait chaud. </vt:lpstr>
      <vt:lpstr>Quand j’étais plus jeune…</vt:lpstr>
      <vt:lpstr>J’aimais les ballons. </vt:lpstr>
      <vt:lpstr>Quand j’étais plus jeune…</vt:lpstr>
      <vt:lpstr>Je jouais souvent avec des ballons de foot, des ballons de basket, des ballons de rugby et des ballons de plage. </vt:lpstr>
      <vt:lpstr>Quand j’étais plus jeune…</vt:lpstr>
      <vt:lpstr>Je jouais souvent avec des balles de baseball, des balles de golf, des balles de tennis et des balles de lacrosse aussi. </vt:lpstr>
      <vt:lpstr>Quand j’étais plus jeune…</vt:lpstr>
      <vt:lpstr>Mon copain lisait avec son chien. </vt:lpstr>
      <vt:lpstr>Quand j’étais plus jeune…</vt:lpstr>
      <vt:lpstr>Je dormais avec ma couverture préféré.  Ma couverture était bleue et il y avait un petit oiseau.  </vt:lpstr>
      <vt:lpstr>Quand j’étais plus jeune…</vt:lpstr>
      <vt:lpstr>Mes amis et moi jouions avec des cubes. </vt:lpstr>
      <vt:lpstr>Quand j’étais plus jeune…</vt:lpstr>
      <vt:lpstr>Nous dansions après l’école. </vt:lpstr>
      <vt:lpstr>Quand j’étais plus jeune…</vt:lpstr>
      <vt:lpstr>Je sautais la corde en été quand il faisait beau. </vt:lpstr>
      <vt:lpstr>Quand j’étais plus jeune…</vt:lpstr>
      <vt:lpstr>Mon ami Pierre aimait les dinosaures.  Il avait beaucoup de jouets en forme d’un dinosaure. </vt:lpstr>
      <vt:lpstr>Quand j’étais plus jeune…</vt:lpstr>
      <vt:lpstr>Ma copine Mathilde adorait les poupées.  Nous jouions avec ses poupées tous les jours. </vt:lpstr>
      <vt:lpstr>Quand j’étais plus jeune…</vt:lpstr>
      <vt:lpstr>J’avais un ours en peluche.  Il s’appelait Teddy. </vt:lpstr>
      <vt:lpstr>Quand j’étais plus jeune…</vt:lpstr>
      <vt:lpstr>Ma famille et moi jouions dans la boîte à sable en été.  C’était très amusant ! </vt:lpstr>
      <vt:lpstr>Quand j’étais plus jeune…</vt:lpstr>
      <vt:lpstr>Ma famille avait une cour de récréation dans notre jardin.  Quelquefois, nous allions au parc pour jouer. </vt:lpstr>
      <vt:lpstr>Quand j’étais plus jeune…</vt:lpstr>
      <vt:lpstr>J’adorais la balançoire.  </vt:lpstr>
      <vt:lpstr>Quand j’étais plus jeune…</vt:lpstr>
      <vt:lpstr>Quand j’avais dix ans, j’avais un poisson rouge.  Il s’appelait Simon. Simon mangeait et nageait tous les jours.  </vt:lpstr>
      <vt:lpstr>Quand j’étais plus jeune…</vt:lpstr>
      <vt:lpstr>Je regardais des dessins animés le samedi matin.  Mon dessin animé préféré, c’était Animaniacs. </vt:lpstr>
      <vt:lpstr>Quand j’étais plus jeune…</vt:lpstr>
      <vt:lpstr>Ma copine avait un hamster qui s’appelait Sophie.  Sophie courait tous les jours. </vt:lpstr>
      <vt:lpstr>Quand j’étais plus jeune…</vt:lpstr>
      <vt:lpstr>Mon copain avait un lapin qui s’appelait Georges.  Georges mangeait des carottes. </vt:lpstr>
      <vt:lpstr>Quand j’étais plus jeune…</vt:lpstr>
      <vt:lpstr>Mes amis et moi aimions les têtards.  Nous attrapions des têtards au lac souvent en été. </vt:lpstr>
      <vt:lpstr>Quand j’étais plus jeune…</vt:lpstr>
      <vt:lpstr>Souvent, mon chien et moi dormions ensemble. </vt:lpstr>
      <vt:lpstr>Quand j’étais plus jeune…</vt:lpstr>
      <vt:lpstr>Mes amis et moi attrapions des papillons de temps en temps. </vt:lpstr>
      <vt:lpstr>Quand j’étais plus jeune…</vt:lpstr>
      <vt:lpstr>J’avais un chien. </vt:lpstr>
      <vt:lpstr>Quand j’étais plus jeune…</vt:lpstr>
      <vt:lpstr>Je courais avec mon chien.  Nous courions ensemble.</vt:lpstr>
      <vt:lpstr>Quand j’étais plus jeune…</vt:lpstr>
      <vt:lpstr>Je me brossais les cheveux le matin. </vt:lpstr>
      <vt:lpstr>Quand j’étais plus jeune…</vt:lpstr>
      <vt:lpstr>Je me promenais en ville. </vt:lpstr>
      <vt:lpstr>Imparfait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 enfance </dc:title>
  <dc:creator>Megan</dc:creator>
  <cp:lastModifiedBy>Megan</cp:lastModifiedBy>
  <cp:revision>45</cp:revision>
  <dcterms:created xsi:type="dcterms:W3CDTF">2011-11-10T19:37:04Z</dcterms:created>
  <dcterms:modified xsi:type="dcterms:W3CDTF">2011-11-13T23:30:41Z</dcterms:modified>
</cp:coreProperties>
</file>